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0" r:id="rId6"/>
    <p:sldId id="259" r:id="rId7"/>
    <p:sldId id="268" r:id="rId8"/>
    <p:sldId id="261" r:id="rId9"/>
    <p:sldId id="262" r:id="rId10"/>
    <p:sldId id="263" r:id="rId11"/>
    <p:sldId id="267" r:id="rId12"/>
    <p:sldId id="265" r:id="rId13"/>
    <p:sldId id="266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0B0DBC-46D5-473B-A0D9-093912D7C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4D8DDB6-8C69-4365-B814-4BC62CE8F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46F032-7581-4940-8266-78343281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6A703D-1798-4290-90A8-106DFF0C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F2721E-F943-45E7-BFC1-85F46B30B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65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2E2CA-169E-49C4-AE29-0B1A679E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068670-2FAD-4F21-8ED3-16311F3E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B182F1-34C0-4303-9CF8-722D64BE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B8E6A2-B16D-474E-8C5D-DA71E842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4F5F1F-C0D1-499F-A5E5-8FA1BE16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1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7EB7217-6A91-498D-AAD9-2A8CBFDA0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5C8DFF-E0E3-4946-98AD-8B8DB2827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2122C6-283F-48A8-8105-0008F2459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6F3CCF-FB2F-46CD-928A-C7F790DA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02F63F-CD70-451D-8A83-355A9633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2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23F205-F9F4-4DC4-9F6E-8B7C1F29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0D23D5-4C85-47D0-833F-878A887E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9B8085-E84E-4D7F-B921-4F3F76DF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5D8827-3C53-4747-812F-CD36B6DA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489335-FD2A-4AEE-B7E7-190EE9C8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161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8C24F-C7C0-4B1D-8BFA-5FCE625A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1CAA68-1361-4169-8A26-72FDB6779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3AC268-A8DD-43ED-B508-167587E8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243958-56B6-4CFA-AEA8-03198D7B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31E17A-CA76-45C7-9CFB-D7E9B779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10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61A70-951D-4BE8-95F9-0A659612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FEFC21-BFC7-4BA5-BDCA-FB57FC386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E5D00C-17F7-4837-B643-B69EBBBF5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A81733-6DDF-4F11-B903-FB03CF42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D98DFC-7C2A-4545-AEB8-C787286DD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F9B952-C26F-48A5-9F48-BC415BCC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79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33947-04D8-4377-B32A-41F91BC74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6B1097-E5B5-4771-AA35-154F41D3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F5DE87-394C-4832-993F-3235974F8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F7230E7-381A-4A68-BA7C-7355C61F1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E1B40D5-2693-4E04-9944-108D086A0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C9E09CA-8DAC-49F7-BF44-ECE250760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1C42AF9-6119-4F0F-851D-8A2F909B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94584D-A6BB-413D-8420-4380DF7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70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6476CB-59E0-4AF0-AA0B-00030085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F5A9E2-7C51-4E6F-9E14-1FB671A1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154C5C-14FB-4DBB-B8DD-A5FBF267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8C22E2-735C-4753-B6CF-7F9077F2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251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1D20ED3-89FE-4A9A-9339-33B4405C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3E44304-DC68-4166-8C70-9753E4E7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EB379B-96A7-41F4-AD2B-76CF9ECB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537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2F5B90-BB1B-496E-AD16-DA2DB1D7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78194C-EA78-423D-B215-4644F75B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57A2D7-490C-4830-967E-24B8F9DA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88D143-1EB9-4166-BB1E-80452C23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8E9FB8-5615-4C48-95BB-8AD600C5C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A8F692-27F3-4554-81F5-DBA81659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15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B6811-1FBD-47C1-BA3D-3A428B95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EE4CA48-9F61-4243-98A8-B5516827D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C8F9E01-6CBA-48B7-940F-442951A5C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25104E-D877-4C8F-B625-FCB295D1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BCA3D4-E796-42D2-8CEB-0546D104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B58A8F-2ED9-4386-89DD-367BA9E6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003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DD72AAA-B182-47DC-BE60-75A8A7A1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67A236-0280-4986-AD7E-E8307A25C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FCE552-2709-4485-8A87-0749CC740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64B10-3B93-47FB-8661-75563C89D610}" type="datetimeFigureOut">
              <a:rPr lang="fr-FR" smtClean="0"/>
              <a:t>19/02/2020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A7A4AA-52C7-423B-A8CF-978AE0F01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788A5A-65B8-4CB7-B322-A99835E8B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02AC4-2E8B-445F-8E81-9B927689BEE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253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27D499-081F-42BB-B99D-79128806A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fr-FR" sz="5800" dirty="0"/>
              <a:t>CAMPUS CONTEST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>
            <a:extLst>
              <a:ext uri="{FF2B5EF4-FFF2-40B4-BE49-F238E27FC236}">
                <a16:creationId xmlns:a16="http://schemas.microsoft.com/office/drawing/2014/main" id="{784A4A54-DE4D-46B0-8055-F1CD05F75EF8}"/>
              </a:ext>
            </a:extLst>
          </p:cNvPr>
          <p:cNvSpPr txBox="1">
            <a:spLocks/>
          </p:cNvSpPr>
          <p:nvPr/>
        </p:nvSpPr>
        <p:spPr>
          <a:xfrm>
            <a:off x="9636116" y="6148102"/>
            <a:ext cx="2259106" cy="3137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Clémence PERROUIN</a:t>
            </a:r>
          </a:p>
        </p:txBody>
      </p:sp>
    </p:spTree>
    <p:extLst>
      <p:ext uri="{BB962C8B-B14F-4D97-AF65-F5344CB8AC3E}">
        <p14:creationId xmlns:p14="http://schemas.microsoft.com/office/powerpoint/2010/main" val="2239660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E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RAF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BEB0B-393D-4907-9E7A-3002F54F2C56}"/>
              </a:ext>
            </a:extLst>
          </p:cNvPr>
          <p:cNvSpPr/>
          <p:nvPr/>
        </p:nvSpPr>
        <p:spPr>
          <a:xfrm>
            <a:off x="1970847" y="6979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19-12-2019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019C7B-C3B9-4AC1-B00C-94110BC16835}"/>
              </a:ext>
            </a:extLst>
          </p:cNvPr>
          <p:cNvSpPr txBox="1"/>
          <p:nvPr/>
        </p:nvSpPr>
        <p:spPr>
          <a:xfrm>
            <a:off x="636759" y="3110267"/>
            <a:ext cx="77927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du code HTML/CSS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(sur Visual Studio Code)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Footer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Navbar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-&gt; Modifications de certaines sections:</a:t>
            </a:r>
          </a:p>
          <a:p>
            <a:pPr marL="742950" lvl="1" indent="-285750">
              <a:buFontTx/>
              <a:buChar char="-"/>
            </a:pP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Accueil</a:t>
            </a:r>
          </a:p>
          <a:p>
            <a:pPr marL="742950" lvl="1" indent="-285750">
              <a:buFontTx/>
              <a:buChar char="-"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prstClr val="white"/>
                </a:solidFill>
                <a:latin typeface="Calibri" panose="020F0502020204030204"/>
              </a:rPr>
              <a:t>-&gt; Création (de la structure) de la base de donnée : recommandation</a:t>
            </a:r>
          </a:p>
          <a:p>
            <a:pPr lvl="0"/>
            <a:r>
              <a:rPr lang="fr-FR" sz="1600" dirty="0">
                <a:solidFill>
                  <a:prstClr val="white"/>
                </a:solidFill>
              </a:rPr>
              <a:t>(avec </a:t>
            </a:r>
            <a:r>
              <a:rPr lang="fr-FR" sz="1600" dirty="0" err="1">
                <a:solidFill>
                  <a:prstClr val="white"/>
                </a:solidFill>
              </a:rPr>
              <a:t>Jmerise</a:t>
            </a:r>
            <a:r>
              <a:rPr lang="fr-FR" sz="1600" dirty="0">
                <a:solidFill>
                  <a:prstClr val="white"/>
                </a:solidFill>
              </a:rPr>
              <a:t> et </a:t>
            </a:r>
            <a:r>
              <a:rPr lang="fr-FR" sz="1600" dirty="0">
                <a:solidFill>
                  <a:schemeClr val="bg1"/>
                </a:solidFill>
              </a:rPr>
              <a:t>PhpMyAdmin)</a:t>
            </a:r>
            <a:endParaRPr lang="fr-FR" sz="1600" dirty="0">
              <a:solidFill>
                <a:prstClr val="white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du RAF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A7C6D2-AF73-46D1-9F66-A0530A9F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58" y="643575"/>
            <a:ext cx="6610642" cy="21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3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E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RAF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BEB0B-393D-4907-9E7A-3002F54F2C56}"/>
              </a:ext>
            </a:extLst>
          </p:cNvPr>
          <p:cNvSpPr/>
          <p:nvPr/>
        </p:nvSpPr>
        <p:spPr>
          <a:xfrm>
            <a:off x="1970847" y="6979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20-12-2019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019C7B-C3B9-4AC1-B00C-94110BC16835}"/>
              </a:ext>
            </a:extLst>
          </p:cNvPr>
          <p:cNvSpPr txBox="1"/>
          <p:nvPr/>
        </p:nvSpPr>
        <p:spPr>
          <a:xfrm>
            <a:off x="591936" y="3265357"/>
            <a:ext cx="779272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du code HTML/CSS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(sur Visual Studio Code)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Modifications de certaines sections: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Navbar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-&gt; logo Campus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Academy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-&gt; renvoi sur la page au clique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</a:t>
            </a:r>
            <a:r>
              <a:rPr lang="fr-FR" dirty="0">
                <a:solidFill>
                  <a:prstClr val="white"/>
                </a:solidFill>
              </a:rPr>
              <a:t>du rendu final  du </a:t>
            </a:r>
            <a:r>
              <a:rPr lang="fr-FR" dirty="0" err="1">
                <a:solidFill>
                  <a:prstClr val="white"/>
                </a:solidFill>
              </a:rPr>
              <a:t>powepoint</a:t>
            </a:r>
            <a:endParaRPr lang="fr-FR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lang="fr-FR" dirty="0">
                <a:solidFill>
                  <a:prstClr val="white"/>
                </a:solidFill>
                <a:latin typeface="Calibri" panose="020F0502020204030204"/>
              </a:rPr>
              <a:t>GitHub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Rédaction du RAF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AED5A11-A5BC-4F2C-BBDF-63E174FA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09" y="727638"/>
            <a:ext cx="6668452" cy="21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F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Compte rendu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66E80-F2E9-4F57-96A1-7E2970DADFFA}"/>
              </a:ext>
            </a:extLst>
          </p:cNvPr>
          <p:cNvSpPr/>
          <p:nvPr/>
        </p:nvSpPr>
        <p:spPr>
          <a:xfrm>
            <a:off x="1975773" y="2091118"/>
            <a:ext cx="829778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-&gt; comporte bien une section : recommandations (bien que celle-ci ne soit pas encore codée)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celui-ci fait la promotion de mon travail via la section : projets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il intègre différents contenus notamment des images, icones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est accessible en français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est responsive (tablette, téléphone, ordinateur)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contraintes et limites prises en compte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Site professionnel (en accord avec les internautes ciblés-&gt; employeur, future entreprise)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b="1" dirty="0">
                <a:solidFill>
                  <a:srgbClr val="C00000"/>
                </a:solidFill>
              </a:rPr>
              <a:t>!</a:t>
            </a:r>
            <a:r>
              <a:rPr lang="fr-FR" sz="1600" dirty="0">
                <a:solidFill>
                  <a:schemeClr val="bg1"/>
                </a:solidFill>
              </a:rPr>
              <a:t>  règlementations de la RGPD, mentions légales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dirty="0">
                <a:solidFill>
                  <a:schemeClr val="bg1"/>
                </a:solidFill>
              </a:rPr>
              <a:t>(la sécurité sera effectuée pendant la 2 -ème session, lors de la demande d’hébergement du site)</a:t>
            </a:r>
          </a:p>
          <a:p>
            <a:endParaRPr lang="fr-FR" sz="14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2D0CA2-8AF1-43EA-BC85-7574D79FC732}"/>
              </a:ext>
            </a:extLst>
          </p:cNvPr>
          <p:cNvSpPr/>
          <p:nvPr/>
        </p:nvSpPr>
        <p:spPr>
          <a:xfrm>
            <a:off x="1119963" y="150190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oboto-Regular"/>
              </a:rPr>
              <a:t>Le portfolio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39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G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A faire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66E80-F2E9-4F57-96A1-7E2970DADFFA}"/>
              </a:ext>
            </a:extLst>
          </p:cNvPr>
          <p:cNvSpPr/>
          <p:nvPr/>
        </p:nvSpPr>
        <p:spPr>
          <a:xfrm>
            <a:off x="1947518" y="2312120"/>
            <a:ext cx="77849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mettre en place la sécurité du site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nom de domaine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gérer l’hébergement du site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créer la base de donnée + formulaire et les relier au site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créer la section recommandation dans le code source HTML/CSS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modifier le site afin que celui-ci soit plus professionnel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puis ajouter le contenu final (remplacer le Lorem)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2D0CA2-8AF1-43EA-BC85-7574D79FC732}"/>
              </a:ext>
            </a:extLst>
          </p:cNvPr>
          <p:cNvSpPr/>
          <p:nvPr/>
        </p:nvSpPr>
        <p:spPr>
          <a:xfrm>
            <a:off x="1119963" y="150190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-Regular"/>
                <a:ea typeface="+mn-ea"/>
                <a:cs typeface="+mn-cs"/>
              </a:rPr>
              <a:t>Le portfolio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23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II-SECONDE SESSION  (</a:t>
            </a:r>
            <a:r>
              <a:rPr lang="fr-FR" sz="1800" b="1" dirty="0">
                <a:solidFill>
                  <a:srgbClr val="ED7D31">
                    <a:lumMod val="60000"/>
                    <a:lumOff val="40000"/>
                  </a:srgbClr>
                </a:solidFill>
                <a:latin typeface="Calibri Light" panose="020F0302020204030204"/>
              </a:rPr>
              <a:t>février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-698500" y="487680"/>
            <a:ext cx="5430520" cy="843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A-Base de donnée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BD268C-FD84-45A5-9D67-DB9959D7E627}"/>
              </a:ext>
            </a:extLst>
          </p:cNvPr>
          <p:cNvSpPr txBox="1"/>
          <p:nvPr/>
        </p:nvSpPr>
        <p:spPr>
          <a:xfrm>
            <a:off x="527430" y="3122037"/>
            <a:ext cx="5568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Création de la BDD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rgbClr val="FF0000"/>
                </a:solidFill>
              </a:rPr>
              <a:t>! </a:t>
            </a:r>
            <a:r>
              <a:rPr lang="fr-FR" sz="1600" dirty="0">
                <a:solidFill>
                  <a:schemeClr val="bg1"/>
                </a:solidFill>
              </a:rPr>
              <a:t>Différences entre celle prévue lors de la 1ère  session et celle    crée lors de la 2</a:t>
            </a:r>
            <a:r>
              <a:rPr lang="fr-FR" sz="1600" baseline="30000" dirty="0">
                <a:solidFill>
                  <a:schemeClr val="bg1"/>
                </a:solidFill>
              </a:rPr>
              <a:t>ème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bg1"/>
                </a:solidFill>
              </a:rPr>
              <a:t>Mail désormais plus pris en compte 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bg1"/>
                </a:solidFill>
              </a:rPr>
              <a:t>Rajout de la colonne : Job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C8CCE9-61C3-4337-86DA-51AE8F5B8CAA}"/>
              </a:ext>
            </a:extLst>
          </p:cNvPr>
          <p:cNvSpPr txBox="1"/>
          <p:nvPr/>
        </p:nvSpPr>
        <p:spPr>
          <a:xfrm>
            <a:off x="1530736" y="1243573"/>
            <a:ext cx="810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La BDD crée au nom de : portfolio, est disponible dans les documents fournis avec le dossier </a:t>
            </a:r>
          </a:p>
          <a:p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EC484ED-0326-4445-9377-5A03FAAC9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66"/>
          <a:stretch/>
        </p:blipFill>
        <p:spPr>
          <a:xfrm>
            <a:off x="6572564" y="2753518"/>
            <a:ext cx="5171905" cy="2552921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F89DF7B-AF26-45C3-BE4F-4F1B418B9324}"/>
              </a:ext>
            </a:extLst>
          </p:cNvPr>
          <p:cNvGrpSpPr/>
          <p:nvPr/>
        </p:nvGrpSpPr>
        <p:grpSpPr>
          <a:xfrm>
            <a:off x="527430" y="6011619"/>
            <a:ext cx="6519831" cy="553998"/>
            <a:chOff x="672004" y="6190879"/>
            <a:chExt cx="6519831" cy="553998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4D6B85-C9FD-4358-B1DA-C5F35BF81D89}"/>
                </a:ext>
              </a:extLst>
            </p:cNvPr>
            <p:cNvSpPr txBox="1"/>
            <p:nvPr/>
          </p:nvSpPr>
          <p:spPr>
            <a:xfrm>
              <a:off x="672004" y="6190879"/>
              <a:ext cx="65198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Aperçu rapide de la table recommandation, de la base de donnée portfolio (sur MySQL) </a:t>
              </a:r>
            </a:p>
            <a:p>
              <a:endParaRPr lang="fr-FR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8BDF1414-F156-4DFE-90DE-651F56E36263}"/>
                </a:ext>
              </a:extLst>
            </p:cNvPr>
            <p:cNvCxnSpPr>
              <a:cxnSpLocks/>
            </p:cNvCxnSpPr>
            <p:nvPr/>
          </p:nvCxnSpPr>
          <p:spPr>
            <a:xfrm>
              <a:off x="672004" y="6190879"/>
              <a:ext cx="0" cy="31203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755D7DE7-C204-4168-B9DC-88F13CA952A1}"/>
              </a:ext>
            </a:extLst>
          </p:cNvPr>
          <p:cNvSpPr txBox="1"/>
          <p:nvPr/>
        </p:nvSpPr>
        <p:spPr>
          <a:xfrm>
            <a:off x="527430" y="2386208"/>
            <a:ext cx="5568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BDD repensée et crée le 13/02/2020</a:t>
            </a:r>
          </a:p>
        </p:txBody>
      </p:sp>
    </p:spTree>
    <p:extLst>
      <p:ext uri="{BB962C8B-B14F-4D97-AF65-F5344CB8AC3E}">
        <p14:creationId xmlns:p14="http://schemas.microsoft.com/office/powerpoint/2010/main" val="255822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II-SECONDE SESSION  (février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-698500" y="487680"/>
            <a:ext cx="5430520" cy="843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B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-Mise en forme du site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C8CCE9-61C3-4337-86DA-51AE8F5B8CAA}"/>
              </a:ext>
            </a:extLst>
          </p:cNvPr>
          <p:cNvSpPr txBox="1"/>
          <p:nvPr/>
        </p:nvSpPr>
        <p:spPr>
          <a:xfrm>
            <a:off x="1530736" y="1243573"/>
            <a:ext cx="92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 site a été repensé affin d’être plus visuel, complet et répondre aux caractéristiques fonctionnelles du CDC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4444AC-9589-4918-8FA4-3A4D53508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93" y="2286830"/>
            <a:ext cx="2354047" cy="4342726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62BF93-DD0C-410B-B54E-AAF202D824E3}"/>
              </a:ext>
            </a:extLst>
          </p:cNvPr>
          <p:cNvCxnSpPr>
            <a:cxnSpLocks/>
          </p:cNvCxnSpPr>
          <p:nvPr/>
        </p:nvCxnSpPr>
        <p:spPr>
          <a:xfrm>
            <a:off x="6518655" y="2320400"/>
            <a:ext cx="0" cy="42755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B5D95771-FB90-4839-9F40-6AD2361A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50" y="2320400"/>
            <a:ext cx="2131399" cy="434272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C4F97CA-276E-4479-BF4E-852635C67191}"/>
              </a:ext>
            </a:extLst>
          </p:cNvPr>
          <p:cNvSpPr txBox="1"/>
          <p:nvPr/>
        </p:nvSpPr>
        <p:spPr>
          <a:xfrm>
            <a:off x="3201353" y="1789442"/>
            <a:ext cx="713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C2CE0EA-BC77-4B2A-B686-E5113E11EE53}"/>
              </a:ext>
            </a:extLst>
          </p:cNvPr>
          <p:cNvSpPr txBox="1"/>
          <p:nvPr/>
        </p:nvSpPr>
        <p:spPr>
          <a:xfrm>
            <a:off x="8986249" y="1869985"/>
            <a:ext cx="713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APRES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41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fr-FR" sz="1800" b="1" dirty="0">
                <a:solidFill>
                  <a:srgbClr val="ED7D31">
                    <a:lumMod val="60000"/>
                    <a:lumOff val="40000"/>
                  </a:srgbClr>
                </a:solidFill>
              </a:rPr>
              <a:t>II-SECONDE SESSION  (février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C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Compte rendu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66E80-F2E9-4F57-96A1-7E2970DADFFA}"/>
              </a:ext>
            </a:extLst>
          </p:cNvPr>
          <p:cNvSpPr/>
          <p:nvPr/>
        </p:nvSpPr>
        <p:spPr>
          <a:xfrm>
            <a:off x="1975773" y="2091118"/>
            <a:ext cx="829778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+ responsive + visuel + fonctionnel + professionnel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page html -&gt;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php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création 2 nouvelles pages (Mentions légales + Projets)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Lorem […] remplacé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BDD : portfolio créée et reliée au 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Formulaire crée relié à BDD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Contact repensé -&gt; seulement via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fr-FR" sz="1600" dirty="0">
                <a:solidFill>
                  <a:prstClr val="white"/>
                </a:solidFill>
              </a:rPr>
              <a:t>-&gt; Sécurité mise en place -&gt; Mentions légales + via le </a:t>
            </a:r>
            <a:r>
              <a:rPr lang="fr-FR" sz="1600" dirty="0" err="1">
                <a:solidFill>
                  <a:prstClr val="white"/>
                </a:solidFill>
              </a:rPr>
              <a:t>form</a:t>
            </a:r>
            <a:r>
              <a:rPr lang="fr-FR" sz="1600" dirty="0">
                <a:solidFill>
                  <a:prstClr val="white"/>
                </a:solidFill>
              </a:rPr>
              <a:t> en PHP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Suite à un problème sur </a:t>
            </a:r>
            <a:r>
              <a:rPr lang="fr-FR" sz="1600" dirty="0" err="1">
                <a:solidFill>
                  <a:prstClr val="white"/>
                </a:solidFill>
                <a:latin typeface="Calibri" panose="020F0502020204030204"/>
              </a:rPr>
              <a:t>Github</a:t>
            </a: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, le dossier ne sera plus le même que celui de la première session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2D0CA2-8AF1-43EA-BC85-7574D79FC732}"/>
              </a:ext>
            </a:extLst>
          </p:cNvPr>
          <p:cNvSpPr/>
          <p:nvPr/>
        </p:nvSpPr>
        <p:spPr>
          <a:xfrm>
            <a:off x="1119963" y="150190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-Regular"/>
                <a:ea typeface="+mn-ea"/>
                <a:cs typeface="+mn-cs"/>
              </a:rPr>
              <a:t>Le portfolio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50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II-SECONDE SESSION  (février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C- A faire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66E80-F2E9-4F57-96A1-7E2970DADFFA}"/>
              </a:ext>
            </a:extLst>
          </p:cNvPr>
          <p:cNvSpPr/>
          <p:nvPr/>
        </p:nvSpPr>
        <p:spPr>
          <a:xfrm>
            <a:off x="1975772" y="2091118"/>
            <a:ext cx="866855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lang="fr-FR" sz="1600" dirty="0">
                <a:solidFill>
                  <a:prstClr val="white"/>
                </a:solidFill>
              </a:rPr>
              <a:t>+ sécurité -&gt; captcha, lu et approuvé ?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</a:t>
            </a: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hébergement du site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-&gt; Approfondir les possibilités au niveau de la section projets, aperçu du code source des projets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r>
              <a:rPr lang="fr-FR" sz="1600" dirty="0">
                <a:solidFill>
                  <a:prstClr val="white"/>
                </a:solidFill>
              </a:rPr>
              <a:t>-&gt; traduction du site en anglais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prstClr val="white"/>
                </a:solidFill>
                <a:latin typeface="Calibri" panose="020F0502020204030204"/>
              </a:rPr>
              <a:t>-&gt; + possibilités pour </a:t>
            </a:r>
            <a:r>
              <a:rPr lang="fr-FR" sz="1600">
                <a:solidFill>
                  <a:prstClr val="white"/>
                </a:solidFill>
                <a:latin typeface="Calibri" panose="020F0502020204030204"/>
              </a:rPr>
              <a:t>le contact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2D0CA2-8AF1-43EA-BC85-7574D79FC732}"/>
              </a:ext>
            </a:extLst>
          </p:cNvPr>
          <p:cNvSpPr/>
          <p:nvPr/>
        </p:nvSpPr>
        <p:spPr>
          <a:xfrm>
            <a:off x="1119963" y="150190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-Regular"/>
                <a:ea typeface="+mn-ea"/>
                <a:cs typeface="+mn-cs"/>
              </a:rPr>
              <a:t>Le portfolio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86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489FA8-45DB-44C3-861D-DADD57555079}"/>
              </a:ext>
            </a:extLst>
          </p:cNvPr>
          <p:cNvSpPr/>
          <p:nvPr/>
        </p:nvSpPr>
        <p:spPr>
          <a:xfrm>
            <a:off x="278130" y="743645"/>
            <a:ext cx="6705600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1. Présentation du projet : Portfolio professionnel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1.1 Objet du document</a:t>
            </a:r>
          </a:p>
          <a:p>
            <a:r>
              <a:rPr lang="fr-FR" sz="1100" dirty="0">
                <a:solidFill>
                  <a:schemeClr val="bg1"/>
                </a:solidFill>
              </a:rPr>
              <a:t>Ce document s’adresse à une équipe de développeurs d’applications Web en première</a:t>
            </a:r>
          </a:p>
          <a:p>
            <a:r>
              <a:rPr lang="fr-FR" sz="1100" dirty="0">
                <a:solidFill>
                  <a:schemeClr val="bg1"/>
                </a:solidFill>
              </a:rPr>
              <a:t>année de formation.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1.2 Sponsor (MOA)</a:t>
            </a:r>
          </a:p>
          <a:p>
            <a:r>
              <a:rPr lang="fr-FR" sz="1100" dirty="0">
                <a:solidFill>
                  <a:schemeClr val="bg1"/>
                </a:solidFill>
              </a:rPr>
              <a:t>La MOA est soutenue par une équipe pédagogique de Campus </a:t>
            </a:r>
            <a:r>
              <a:rPr lang="fr-FR" sz="1100" dirty="0" err="1">
                <a:solidFill>
                  <a:schemeClr val="bg1"/>
                </a:solidFill>
              </a:rPr>
              <a:t>Academy</a:t>
            </a:r>
            <a:r>
              <a:rPr lang="fr-FR" sz="1100" dirty="0">
                <a:solidFill>
                  <a:schemeClr val="bg1"/>
                </a:solidFill>
              </a:rPr>
              <a:t>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1.3 Chef de projet ou pilote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Le chef de projet sera représenté par Campus </a:t>
            </a:r>
            <a:r>
              <a:rPr lang="fr-FR" sz="1100" dirty="0" err="1">
                <a:solidFill>
                  <a:schemeClr val="bg1"/>
                </a:solidFill>
              </a:rPr>
              <a:t>Academy</a:t>
            </a:r>
            <a:r>
              <a:rPr lang="fr-FR" sz="1100" dirty="0">
                <a:solidFill>
                  <a:schemeClr val="bg1"/>
                </a:solidFill>
              </a:rPr>
              <a:t> et pilotera une équipe de</a:t>
            </a:r>
          </a:p>
          <a:p>
            <a:r>
              <a:rPr lang="fr-FR" sz="1100" dirty="0">
                <a:solidFill>
                  <a:schemeClr val="bg1"/>
                </a:solidFill>
              </a:rPr>
              <a:t>développeur.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1.4 Description de parties prenantes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Client / Chef de projet Campus </a:t>
            </a:r>
            <a:r>
              <a:rPr lang="fr-FR" sz="1100" dirty="0" err="1">
                <a:solidFill>
                  <a:schemeClr val="bg1"/>
                </a:solidFill>
              </a:rPr>
              <a:t>Academy</a:t>
            </a:r>
            <a:r>
              <a:rPr lang="fr-FR" sz="1100" dirty="0">
                <a:solidFill>
                  <a:schemeClr val="bg1"/>
                </a:solidFill>
              </a:rPr>
              <a:t> (Service pédagogique ou formateur)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B1 INFO : développeurs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1.5 Objectifs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L’équipe doit créer un site Web mettant en avant un portfolio, celui-ci doit comporter une</a:t>
            </a:r>
          </a:p>
          <a:p>
            <a:r>
              <a:rPr lang="fr-FR" sz="1100" dirty="0">
                <a:solidFill>
                  <a:schemeClr val="bg1"/>
                </a:solidFill>
              </a:rPr>
              <a:t>section ou un onglet : Recommandations professionnelles.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1.6 Description de l'existant</a:t>
            </a:r>
          </a:p>
          <a:p>
            <a:r>
              <a:rPr lang="fr-FR" sz="1100" dirty="0">
                <a:solidFill>
                  <a:schemeClr val="bg1"/>
                </a:solidFill>
              </a:rPr>
              <a:t>Il n’y a pas encore d’existant.</a:t>
            </a:r>
          </a:p>
          <a:p>
            <a:r>
              <a:rPr lang="fr-FR" sz="1100" dirty="0">
                <a:solidFill>
                  <a:schemeClr val="bg1"/>
                </a:solidFill>
              </a:rPr>
              <a:t>1.7 Critères d'acceptabilité du produit</a:t>
            </a:r>
          </a:p>
          <a:p>
            <a:r>
              <a:rPr lang="fr-FR" sz="1100" dirty="0">
                <a:solidFill>
                  <a:schemeClr val="bg1"/>
                </a:solidFill>
              </a:rPr>
              <a:t>Le(s) document(s) livré(s) </a:t>
            </a:r>
            <a:r>
              <a:rPr lang="fr-FR" sz="1100" dirty="0" err="1">
                <a:solidFill>
                  <a:schemeClr val="bg1"/>
                </a:solidFill>
              </a:rPr>
              <a:t>doi</a:t>
            </a:r>
            <a:r>
              <a:rPr lang="fr-FR" sz="1100" dirty="0">
                <a:solidFill>
                  <a:schemeClr val="bg1"/>
                </a:solidFill>
              </a:rPr>
              <a:t>(</a:t>
            </a:r>
            <a:r>
              <a:rPr lang="fr-FR" sz="1100" dirty="0" err="1">
                <a:solidFill>
                  <a:schemeClr val="bg1"/>
                </a:solidFill>
              </a:rPr>
              <a:t>ven</a:t>
            </a:r>
            <a:r>
              <a:rPr lang="fr-FR" sz="1100" dirty="0">
                <a:solidFill>
                  <a:schemeClr val="bg1"/>
                </a:solidFill>
              </a:rPr>
              <a:t>)t :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Être soucieux des règlementations RGPD</a:t>
            </a:r>
            <a:endParaRPr lang="fr-FR" sz="1100" b="0" i="0" u="none" strike="noStrike" baseline="0" dirty="0">
              <a:solidFill>
                <a:schemeClr val="bg1"/>
              </a:solidFill>
            </a:endParaRPr>
          </a:p>
          <a:p>
            <a:r>
              <a:rPr lang="fr-FR" sz="1100" dirty="0">
                <a:solidFill>
                  <a:schemeClr val="bg1"/>
                </a:solidFill>
              </a:rPr>
              <a:t>2. Expression des besoins</a:t>
            </a:r>
          </a:p>
          <a:p>
            <a:r>
              <a:rPr lang="fr-FR" sz="1100" dirty="0">
                <a:solidFill>
                  <a:schemeClr val="bg1"/>
                </a:solidFill>
              </a:rPr>
              <a:t>2.1 Analyse fonctionnelle</a:t>
            </a:r>
          </a:p>
          <a:p>
            <a:r>
              <a:rPr lang="fr-FR" sz="1100" dirty="0">
                <a:solidFill>
                  <a:schemeClr val="bg1"/>
                </a:solidFill>
              </a:rPr>
              <a:t>Il est demandé de concevoir les supports suivants :</a:t>
            </a:r>
          </a:p>
          <a:p>
            <a:r>
              <a:rPr lang="fr-FR" sz="1100" b="1" dirty="0">
                <a:solidFill>
                  <a:schemeClr val="bg1"/>
                </a:solidFill>
              </a:rPr>
              <a:t>Un site Web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Celui-ci doit faire la promotion de votre travail.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Mettre en avant vos travaux personnels, en entreprise et lors de vos sessions de</a:t>
            </a:r>
          </a:p>
          <a:p>
            <a:r>
              <a:rPr lang="fr-FR" sz="1100" dirty="0">
                <a:solidFill>
                  <a:schemeClr val="bg1"/>
                </a:solidFill>
              </a:rPr>
              <a:t>formation.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Vous devrez pouvoir intégrer différents contenus (texte, images et vidéos).</a:t>
            </a:r>
          </a:p>
          <a:p>
            <a:r>
              <a:rPr lang="fr-FR" sz="1100" dirty="0">
                <a:solidFill>
                  <a:schemeClr val="bg1"/>
                </a:solidFill>
              </a:rPr>
              <a:t>2.2 Analyse non fonctionnelle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Votre application doit être accessible en français au minimum.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L’application doit pouvoir s’adapter aux différents supports informatiques.</a:t>
            </a:r>
          </a:p>
          <a:p>
            <a:r>
              <a:rPr lang="fr-FR" sz="1100" dirty="0">
                <a:solidFill>
                  <a:schemeClr val="bg1"/>
                </a:solidFill>
              </a:rPr>
              <a:t>3. Le périmètre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3.1 Les enjeux et objectifs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L’enjeu est de vous permettre d’avoir une meilleure visibilité sur le net afin de vous</a:t>
            </a:r>
          </a:p>
          <a:p>
            <a:r>
              <a:rPr lang="fr-FR" sz="1100" dirty="0">
                <a:solidFill>
                  <a:schemeClr val="bg1"/>
                </a:solidFill>
              </a:rPr>
              <a:t>positionner plus facilement sur le marché professionnel.</a:t>
            </a:r>
          </a:p>
          <a:p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336C9-88E0-4A08-98C2-F41072CF48D8}"/>
              </a:ext>
            </a:extLst>
          </p:cNvPr>
          <p:cNvSpPr/>
          <p:nvPr/>
        </p:nvSpPr>
        <p:spPr>
          <a:xfrm>
            <a:off x="6373495" y="743645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3.2 Les livrables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L’équipe devra fournir pour la première session de Campus Contest le vendredi 20 au plus</a:t>
            </a:r>
          </a:p>
          <a:p>
            <a:r>
              <a:rPr lang="fr-FR" sz="1100" dirty="0">
                <a:solidFill>
                  <a:schemeClr val="bg1"/>
                </a:solidFill>
              </a:rPr>
              <a:t>tard 23H59: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Le maquettage de l’application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Un prototype HTML/CSS (optionnel Javascript)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Ainsi qu’un document de gestion de projet incluant les </a:t>
            </a:r>
            <a:r>
              <a:rPr lang="fr-FR" sz="1100" dirty="0" err="1">
                <a:solidFill>
                  <a:schemeClr val="bg1"/>
                </a:solidFill>
              </a:rPr>
              <a:t>reportings</a:t>
            </a:r>
            <a:r>
              <a:rPr lang="fr-FR" sz="1100" dirty="0">
                <a:solidFill>
                  <a:schemeClr val="bg1"/>
                </a:solidFill>
              </a:rPr>
              <a:t> d’activités</a:t>
            </a:r>
          </a:p>
          <a:p>
            <a:r>
              <a:rPr lang="fr-FR" sz="1100" dirty="0">
                <a:solidFill>
                  <a:schemeClr val="bg1"/>
                </a:solidFill>
              </a:rPr>
              <a:t>(évoqués en 5. Gestion de la communication). Cela peut être a minima un RAF au</a:t>
            </a:r>
          </a:p>
          <a:p>
            <a:r>
              <a:rPr lang="fr-FR" sz="1100" dirty="0">
                <a:solidFill>
                  <a:schemeClr val="bg1"/>
                </a:solidFill>
              </a:rPr>
              <a:t>format </a:t>
            </a:r>
            <a:r>
              <a:rPr lang="fr-FR" sz="1100" dirty="0" err="1">
                <a:solidFill>
                  <a:schemeClr val="bg1"/>
                </a:solidFill>
              </a:rPr>
              <a:t>excel</a:t>
            </a:r>
            <a:r>
              <a:rPr lang="fr-FR" sz="1100" dirty="0">
                <a:solidFill>
                  <a:schemeClr val="bg1"/>
                </a:solidFill>
              </a:rPr>
              <a:t> listant les tâches, et la répartition « faites, à faire, prévisionnel » ou</a:t>
            </a:r>
          </a:p>
          <a:p>
            <a:r>
              <a:rPr lang="fr-FR" sz="1100" dirty="0">
                <a:solidFill>
                  <a:schemeClr val="bg1"/>
                </a:solidFill>
              </a:rPr>
              <a:t>directement un accès au Git ou à l’outil de gestion de projet choisi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Document de base de données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L’équipe devra fournir pour la deuxième session de Campus Contest :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Un projet complet et fonctionnel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Un site déployé sur le support de votre choix</a:t>
            </a:r>
          </a:p>
          <a:p>
            <a:r>
              <a:rPr lang="fr-FR" sz="1100" dirty="0">
                <a:solidFill>
                  <a:schemeClr val="bg1"/>
                </a:solidFill>
              </a:rPr>
              <a:t>L’adresse unique de livraison est : rendu-b1@campus.academy</a:t>
            </a:r>
          </a:p>
          <a:p>
            <a:r>
              <a:rPr lang="fr-FR" sz="1100" dirty="0">
                <a:solidFill>
                  <a:schemeClr val="bg1"/>
                </a:solidFill>
              </a:rPr>
              <a:t>4. Contraintes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4.1 Coûts</a:t>
            </a:r>
          </a:p>
          <a:p>
            <a:r>
              <a:rPr lang="fr-FR" sz="1100" dirty="0">
                <a:solidFill>
                  <a:schemeClr val="bg1"/>
                </a:solidFill>
              </a:rPr>
              <a:t>Il n’y a pas d’enveloppe budgétaire compte tenu de la teneur pédagogique du projet</a:t>
            </a:r>
          </a:p>
          <a:p>
            <a:r>
              <a:rPr lang="fr-FR" sz="1100" dirty="0">
                <a:solidFill>
                  <a:schemeClr val="bg1"/>
                </a:solidFill>
              </a:rPr>
              <a:t>4.2 Délais</a:t>
            </a:r>
          </a:p>
          <a:p>
            <a:r>
              <a:rPr lang="fr-FR" sz="1100" dirty="0">
                <a:solidFill>
                  <a:schemeClr val="bg1"/>
                </a:solidFill>
              </a:rPr>
              <a:t>10 jours sont prévus pour la conception et réalisation de votre application.</a:t>
            </a:r>
          </a:p>
          <a:p>
            <a:r>
              <a:rPr lang="fr-FR" sz="1100" dirty="0">
                <a:solidFill>
                  <a:schemeClr val="bg1"/>
                </a:solidFill>
              </a:rPr>
              <a:t>4.3 Autres contraintes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Attention aux contraintes techniques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Attention aux règlementations de la RGPD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Votre site devra être responsive</a:t>
            </a:r>
          </a:p>
          <a:p>
            <a:r>
              <a:rPr lang="fr-FR" sz="1100" dirty="0">
                <a:solidFill>
                  <a:schemeClr val="bg1"/>
                </a:solidFill>
              </a:rPr>
              <a:t>5. Gestion de la communication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Un point de 5 minutes le matin pour définir vos objectifs d’avancement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Centralisez vos questions techniques en fin de première journée auprès des</a:t>
            </a:r>
          </a:p>
          <a:p>
            <a:r>
              <a:rPr lang="fr-FR" sz="1100" dirty="0">
                <a:solidFill>
                  <a:schemeClr val="bg1"/>
                </a:solidFill>
              </a:rPr>
              <a:t>délégués</a:t>
            </a:r>
          </a:p>
          <a:p>
            <a:r>
              <a:rPr lang="fr-FR" sz="1100" dirty="0">
                <a:solidFill>
                  <a:schemeClr val="bg1"/>
                </a:solidFill>
              </a:rPr>
              <a:t>• Enregistrer un </a:t>
            </a:r>
            <a:r>
              <a:rPr lang="fr-FR" sz="1100" dirty="0" err="1">
                <a:solidFill>
                  <a:schemeClr val="bg1"/>
                </a:solidFill>
              </a:rPr>
              <a:t>reporting</a:t>
            </a:r>
            <a:r>
              <a:rPr lang="fr-FR" sz="1100" dirty="0">
                <a:solidFill>
                  <a:schemeClr val="bg1"/>
                </a:solidFill>
              </a:rPr>
              <a:t> d’activité tous les soirs à 16h30 au format PDF sui devront</a:t>
            </a:r>
          </a:p>
          <a:p>
            <a:r>
              <a:rPr lang="fr-FR" sz="1100" dirty="0">
                <a:solidFill>
                  <a:schemeClr val="bg1"/>
                </a:solidFill>
              </a:rPr>
              <a:t>être fournis dans vos livrables de première phase.</a:t>
            </a:r>
          </a:p>
          <a:p>
            <a:r>
              <a:rPr lang="fr-FR" sz="1100" dirty="0">
                <a:solidFill>
                  <a:schemeClr val="bg1"/>
                </a:solidFill>
              </a:rPr>
              <a:t>6. Conseils</a:t>
            </a:r>
          </a:p>
          <a:p>
            <a:r>
              <a:rPr lang="fr-FR" sz="1100" dirty="0">
                <a:solidFill>
                  <a:schemeClr val="bg1"/>
                </a:solidFill>
              </a:rPr>
              <a:t>Pensez lors de la réservation de votre hébergement à demander un certificat SSL. Campus</a:t>
            </a:r>
          </a:p>
          <a:p>
            <a:r>
              <a:rPr lang="fr-FR" sz="1100" dirty="0" err="1">
                <a:solidFill>
                  <a:schemeClr val="bg1"/>
                </a:solidFill>
              </a:rPr>
              <a:t>Academy</a:t>
            </a:r>
            <a:r>
              <a:rPr lang="fr-FR" sz="1100" dirty="0">
                <a:solidFill>
                  <a:schemeClr val="bg1"/>
                </a:solidFill>
              </a:rPr>
              <a:t> peut vous mettre à disposition un espace d’hébergement sous condition de</a:t>
            </a:r>
          </a:p>
          <a:p>
            <a:r>
              <a:rPr lang="fr-FR" sz="1100" dirty="0">
                <a:solidFill>
                  <a:schemeClr val="bg1"/>
                </a:solidFill>
              </a:rPr>
              <a:t>réservation formulée.</a:t>
            </a:r>
          </a:p>
          <a:p>
            <a:r>
              <a:rPr lang="fr-FR" sz="1100" dirty="0">
                <a:solidFill>
                  <a:schemeClr val="bg1"/>
                </a:solidFill>
              </a:rPr>
              <a:t>Vous pouvez utiliser des </a:t>
            </a:r>
            <a:r>
              <a:rPr lang="fr-FR" sz="1100" dirty="0" err="1">
                <a:solidFill>
                  <a:schemeClr val="bg1"/>
                </a:solidFill>
              </a:rPr>
              <a:t>frameworks</a:t>
            </a:r>
            <a:r>
              <a:rPr lang="fr-FR" sz="1100" dirty="0">
                <a:solidFill>
                  <a:schemeClr val="bg1"/>
                </a:solidFill>
              </a:rPr>
              <a:t>.</a:t>
            </a:r>
          </a:p>
          <a:p>
            <a:r>
              <a:rPr lang="fr-FR" sz="1100" dirty="0">
                <a:solidFill>
                  <a:schemeClr val="bg1"/>
                </a:solidFill>
              </a:rPr>
              <a:t>Le contenu que vous intègrerez devra être travaillé, soigné et professionnel.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A1192BE-6127-40F7-A6BA-5D3895C6100F}"/>
              </a:ext>
            </a:extLst>
          </p:cNvPr>
          <p:cNvSpPr txBox="1">
            <a:spLocks/>
          </p:cNvSpPr>
          <p:nvPr/>
        </p:nvSpPr>
        <p:spPr>
          <a:xfrm>
            <a:off x="-488026" y="205034"/>
            <a:ext cx="6248746" cy="4045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I- CAHIER DES CHARGES  (de Campus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Academy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22257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-698500" y="487680"/>
            <a:ext cx="5430520" cy="843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1800" b="1" dirty="0">
                <a:solidFill>
                  <a:schemeClr val="bg1"/>
                </a:solidFill>
              </a:rPr>
              <a:t>Principales fonctionnalités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739DBDF-F11B-486F-89D7-D14D06B13853}"/>
              </a:ext>
            </a:extLst>
          </p:cNvPr>
          <p:cNvSpPr txBox="1"/>
          <p:nvPr/>
        </p:nvSpPr>
        <p:spPr>
          <a:xfrm>
            <a:off x="584200" y="1821944"/>
            <a:ext cx="5283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EN TETE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Image (représentative de mon domaine d’activité)  + mon nom, prénom &amp; formation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</a:t>
            </a:r>
            <a:r>
              <a:rPr lang="fr-FR" sz="1600" dirty="0" err="1">
                <a:solidFill>
                  <a:schemeClr val="bg1"/>
                </a:solidFill>
              </a:rPr>
              <a:t>Navbar</a:t>
            </a:r>
            <a:r>
              <a:rPr lang="fr-FR" sz="1600" dirty="0">
                <a:solidFill>
                  <a:schemeClr val="bg1"/>
                </a:solidFill>
              </a:rPr>
              <a:t> (affiche les différentes rubriques du site) + logo Campus </a:t>
            </a:r>
            <a:r>
              <a:rPr lang="fr-FR" sz="1600" dirty="0" err="1">
                <a:solidFill>
                  <a:schemeClr val="bg1"/>
                </a:solidFill>
              </a:rPr>
              <a:t>Academy</a:t>
            </a:r>
            <a:r>
              <a:rPr lang="fr-FR" sz="1600" dirty="0">
                <a:solidFill>
                  <a:schemeClr val="bg1"/>
                </a:solidFill>
              </a:rPr>
              <a:t> (représentatif de ma formation)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D2A185B-29A0-4588-818B-4D529BDB67FF}"/>
              </a:ext>
            </a:extLst>
          </p:cNvPr>
          <p:cNvSpPr txBox="1"/>
          <p:nvPr/>
        </p:nvSpPr>
        <p:spPr>
          <a:xfrm>
            <a:off x="584200" y="4526347"/>
            <a:ext cx="528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SECTIONS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Contenu professionnel, de qualité qui vise l’internaute ( futur employeur, entreprise ?)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Images (aspect visuel du site)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D3D870-3ED6-4B02-AF9A-5E2F373A6C68}"/>
              </a:ext>
            </a:extLst>
          </p:cNvPr>
          <p:cNvSpPr txBox="1"/>
          <p:nvPr/>
        </p:nvSpPr>
        <p:spPr>
          <a:xfrm>
            <a:off x="6621332" y="1821944"/>
            <a:ext cx="528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FOOTER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Carte </a:t>
            </a:r>
            <a:r>
              <a:rPr lang="fr-FR" sz="1600" dirty="0" err="1">
                <a:solidFill>
                  <a:schemeClr val="bg1"/>
                </a:solidFill>
              </a:rPr>
              <a:t>Maps</a:t>
            </a:r>
            <a:r>
              <a:rPr lang="fr-FR" sz="1600" dirty="0">
                <a:solidFill>
                  <a:schemeClr val="bg1"/>
                </a:solidFill>
              </a:rPr>
              <a:t> (localisation de ma formation)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Boutons de suivi (réseaux sociaux […]) + mes coordonnées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Formulaire (permet à l’internaute de remplir des recommandations)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-&gt; Recommandations écrites par des internautes (employeurs, entreprises [..])</a:t>
            </a:r>
          </a:p>
          <a:p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F66518-D39A-4C81-8F6C-A1872477A901}"/>
              </a:ext>
            </a:extLst>
          </p:cNvPr>
          <p:cNvSpPr txBox="1"/>
          <p:nvPr/>
        </p:nvSpPr>
        <p:spPr>
          <a:xfrm>
            <a:off x="6621332" y="5681424"/>
            <a:ext cx="4915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-&gt; Nom de domaine prévu   https://clemenceperrouin.fr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A86C606-81B4-4054-B9B5-A0F19EB5D7E9}"/>
              </a:ext>
            </a:extLst>
          </p:cNvPr>
          <p:cNvSpPr txBox="1"/>
          <p:nvPr/>
        </p:nvSpPr>
        <p:spPr>
          <a:xfrm>
            <a:off x="6621331" y="4690402"/>
            <a:ext cx="4915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-&gt; Mentions légales (qui seront prises en compte lors de la seconde session)</a:t>
            </a:r>
          </a:p>
        </p:txBody>
      </p:sp>
    </p:spTree>
    <p:extLst>
      <p:ext uri="{BB962C8B-B14F-4D97-AF65-F5344CB8AC3E}">
        <p14:creationId xmlns:p14="http://schemas.microsoft.com/office/powerpoint/2010/main" val="123052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553720" y="619760"/>
            <a:ext cx="173736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A- Maquettage </a:t>
            </a:r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24DF13A-D962-48F6-8209-0421AB6E0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8" y="1663557"/>
            <a:ext cx="2960509" cy="4952978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0065229-88C6-40C6-A2CD-4C91937FBE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92"/>
          <a:stretch/>
        </p:blipFill>
        <p:spPr>
          <a:xfrm>
            <a:off x="5924847" y="147114"/>
            <a:ext cx="2931238" cy="671088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844DB7-4572-4531-8BE3-A171BE344E17}"/>
              </a:ext>
            </a:extLst>
          </p:cNvPr>
          <p:cNvSpPr txBox="1"/>
          <p:nvPr/>
        </p:nvSpPr>
        <p:spPr>
          <a:xfrm>
            <a:off x="9204960" y="2948559"/>
            <a:ext cx="28236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!</a:t>
            </a:r>
            <a:r>
              <a:rPr lang="fr-FR" sz="1600" dirty="0">
                <a:solidFill>
                  <a:schemeClr val="bg1"/>
                </a:solidFill>
              </a:rPr>
              <a:t>   l’affichage des recommandations + le formulaire  sera pris en compte  lors de la deuxième session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20CBA01-2DF6-4FE5-AAA1-E381391BA121}"/>
              </a:ext>
            </a:extLst>
          </p:cNvPr>
          <p:cNvSpPr txBox="1"/>
          <p:nvPr/>
        </p:nvSpPr>
        <p:spPr>
          <a:xfrm>
            <a:off x="9204960" y="832203"/>
            <a:ext cx="271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Il s’agit de visualiser le code </a:t>
            </a:r>
            <a:r>
              <a:rPr lang="fr-FR" sz="1400" dirty="0">
                <a:solidFill>
                  <a:schemeClr val="bg1"/>
                </a:solidFill>
              </a:rPr>
              <a:t>(HTML/CSS)</a:t>
            </a:r>
            <a:r>
              <a:rPr lang="fr-FR" sz="1600" dirty="0">
                <a:solidFill>
                  <a:schemeClr val="bg1"/>
                </a:solidFill>
              </a:rPr>
              <a:t> nécessaire à la réalisation de mon site 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8D798BF-00BC-42C7-BCEB-295DD317046D}"/>
              </a:ext>
            </a:extLst>
          </p:cNvPr>
          <p:cNvGrpSpPr/>
          <p:nvPr/>
        </p:nvGrpSpPr>
        <p:grpSpPr>
          <a:xfrm>
            <a:off x="3477563" y="6218366"/>
            <a:ext cx="2180013" cy="307777"/>
            <a:chOff x="3235115" y="6355349"/>
            <a:chExt cx="2180013" cy="307777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C048A88-227F-4DE3-95CF-E6BFDBE3573B}"/>
                </a:ext>
              </a:extLst>
            </p:cNvPr>
            <p:cNvSpPr txBox="1"/>
            <p:nvPr/>
          </p:nvSpPr>
          <p:spPr>
            <a:xfrm>
              <a:off x="3251048" y="6355349"/>
              <a:ext cx="2164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Zoning de mon site web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4FC6F932-915A-4EDD-A2DB-8D320B8CD983}"/>
                </a:ext>
              </a:extLst>
            </p:cNvPr>
            <p:cNvCxnSpPr>
              <a:cxnSpLocks/>
            </p:cNvCxnSpPr>
            <p:nvPr/>
          </p:nvCxnSpPr>
          <p:spPr>
            <a:xfrm>
              <a:off x="3235115" y="6379085"/>
              <a:ext cx="0" cy="2603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DDD4590-21A2-48C6-9567-4D90A1C31885}"/>
              </a:ext>
            </a:extLst>
          </p:cNvPr>
          <p:cNvGrpSpPr/>
          <p:nvPr/>
        </p:nvGrpSpPr>
        <p:grpSpPr>
          <a:xfrm>
            <a:off x="9351659" y="6139906"/>
            <a:ext cx="1950273" cy="523220"/>
            <a:chOff x="9853023" y="414364"/>
            <a:chExt cx="1950273" cy="523220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BC1A2D5-7992-493B-BB69-D3B882CC8A8E}"/>
                </a:ext>
              </a:extLst>
            </p:cNvPr>
            <p:cNvSpPr txBox="1"/>
            <p:nvPr/>
          </p:nvSpPr>
          <p:spPr>
            <a:xfrm>
              <a:off x="9891990" y="414364"/>
              <a:ext cx="19113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</a:rPr>
                <a:t>Prototype du site Réalisé avec </a:t>
              </a:r>
              <a:r>
                <a:rPr lang="fr-FR" sz="1400" b="1" dirty="0">
                  <a:solidFill>
                    <a:schemeClr val="bg1"/>
                  </a:solidFill>
                </a:rPr>
                <a:t>Adobe XD</a:t>
              </a: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8C9D62FE-65F9-4ACF-B1C5-5C34420D3A98}"/>
                </a:ext>
              </a:extLst>
            </p:cNvPr>
            <p:cNvCxnSpPr>
              <a:cxnSpLocks/>
            </p:cNvCxnSpPr>
            <p:nvPr/>
          </p:nvCxnSpPr>
          <p:spPr>
            <a:xfrm>
              <a:off x="9853023" y="492824"/>
              <a:ext cx="0" cy="34642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158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B- Arborescence </a:t>
            </a:r>
          </a:p>
        </p:txBody>
      </p:sp>
      <p:pic>
        <p:nvPicPr>
          <p:cNvPr id="10" name="Image 9" descr="Une image contenant oiseau&#10;&#10;Description générée automatiquement">
            <a:extLst>
              <a:ext uri="{FF2B5EF4-FFF2-40B4-BE49-F238E27FC236}">
                <a16:creationId xmlns:a16="http://schemas.microsoft.com/office/drawing/2014/main" id="{49CF9CCC-23BE-4474-87C6-D1E62E076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4" y="2596660"/>
            <a:ext cx="1701613" cy="3621575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2602228-5E50-4722-88E7-03608B5C35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92"/>
          <a:stretch/>
        </p:blipFill>
        <p:spPr>
          <a:xfrm>
            <a:off x="6987264" y="0"/>
            <a:ext cx="3022905" cy="692075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7B165F5-2724-4163-B401-8452656028B7}"/>
              </a:ext>
            </a:extLst>
          </p:cNvPr>
          <p:cNvSpPr txBox="1"/>
          <p:nvPr/>
        </p:nvSpPr>
        <p:spPr>
          <a:xfrm>
            <a:off x="2908877" y="5698858"/>
            <a:ext cx="229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Arborescence du site</a:t>
            </a:r>
          </a:p>
          <a:p>
            <a:r>
              <a:rPr lang="fr-FR" sz="1400" dirty="0">
                <a:solidFill>
                  <a:schemeClr val="bg1"/>
                </a:solidFill>
              </a:rPr>
              <a:t>Réalisée avec </a:t>
            </a:r>
            <a:r>
              <a:rPr lang="fr-FR" sz="1400" b="1" dirty="0">
                <a:solidFill>
                  <a:schemeClr val="bg1"/>
                </a:solidFill>
              </a:rPr>
              <a:t>Gloomaps</a:t>
            </a:r>
          </a:p>
          <a:p>
            <a:endParaRPr lang="fr-FR" sz="1400" dirty="0">
              <a:solidFill>
                <a:schemeClr val="bg1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6574816-D814-4169-A924-54331D10EA4A}"/>
              </a:ext>
            </a:extLst>
          </p:cNvPr>
          <p:cNvCxnSpPr>
            <a:cxnSpLocks/>
          </p:cNvCxnSpPr>
          <p:nvPr/>
        </p:nvCxnSpPr>
        <p:spPr>
          <a:xfrm>
            <a:off x="2866205" y="5743049"/>
            <a:ext cx="0" cy="4148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EC52B0B-4BC7-4D3B-8B48-9096C195E3A3}"/>
              </a:ext>
            </a:extLst>
          </p:cNvPr>
          <p:cNvCxnSpPr>
            <a:cxnSpLocks/>
          </p:cNvCxnSpPr>
          <p:nvPr/>
        </p:nvCxnSpPr>
        <p:spPr>
          <a:xfrm flipV="1">
            <a:off x="3487626" y="3064985"/>
            <a:ext cx="2565592" cy="13424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66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C- Base de donnée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174063E-4C47-4407-8504-C1E5897EA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"/>
          <a:stretch/>
        </p:blipFill>
        <p:spPr>
          <a:xfrm>
            <a:off x="633455" y="3421361"/>
            <a:ext cx="2638066" cy="2987060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D285FE4-A8C3-4D40-A2C9-E60A6282A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809" y="680065"/>
            <a:ext cx="3046921" cy="236863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0D2C48D-0A0A-4ADD-8BC3-47C508DFB682}"/>
              </a:ext>
            </a:extLst>
          </p:cNvPr>
          <p:cNvSpPr txBox="1"/>
          <p:nvPr/>
        </p:nvSpPr>
        <p:spPr>
          <a:xfrm>
            <a:off x="3675511" y="5552797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Base de donnée : recommandation</a:t>
            </a:r>
          </a:p>
          <a:p>
            <a:r>
              <a:rPr lang="fr-FR" sz="1400" dirty="0">
                <a:solidFill>
                  <a:schemeClr val="bg1"/>
                </a:solidFill>
              </a:rPr>
              <a:t>Réalisée avec </a:t>
            </a:r>
            <a:r>
              <a:rPr lang="fr-FR" sz="1400" b="1" dirty="0">
                <a:solidFill>
                  <a:schemeClr val="bg1"/>
                </a:solidFill>
              </a:rPr>
              <a:t>PhpMyAdmin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ED839A-261F-4977-B96D-1A9DA290767E}"/>
              </a:ext>
            </a:extLst>
          </p:cNvPr>
          <p:cNvSpPr txBox="1"/>
          <p:nvPr/>
        </p:nvSpPr>
        <p:spPr>
          <a:xfrm>
            <a:off x="5489506" y="2465170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Base de donnée : recommandation</a:t>
            </a:r>
          </a:p>
          <a:p>
            <a:r>
              <a:rPr lang="fr-FR" sz="1400" dirty="0">
                <a:solidFill>
                  <a:schemeClr val="bg1"/>
                </a:solidFill>
              </a:rPr>
              <a:t>Réalisée avec </a:t>
            </a:r>
            <a:r>
              <a:rPr lang="fr-FR" sz="1400" b="1" dirty="0" err="1">
                <a:solidFill>
                  <a:schemeClr val="bg1"/>
                </a:solidFill>
              </a:rPr>
              <a:t>JMerise</a:t>
            </a:r>
            <a:endParaRPr lang="fr-FR" sz="1400" b="1" dirty="0">
              <a:solidFill>
                <a:schemeClr val="bg1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E5118CA-EBBC-4A92-8D17-982F11AE2DDD}"/>
              </a:ext>
            </a:extLst>
          </p:cNvPr>
          <p:cNvCxnSpPr>
            <a:cxnSpLocks/>
          </p:cNvCxnSpPr>
          <p:nvPr/>
        </p:nvCxnSpPr>
        <p:spPr>
          <a:xfrm>
            <a:off x="3577454" y="5626725"/>
            <a:ext cx="0" cy="3917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FBF2FBC-1906-41BD-9955-C3A1B3AAA4DD}"/>
              </a:ext>
            </a:extLst>
          </p:cNvPr>
          <p:cNvCxnSpPr>
            <a:cxnSpLocks/>
          </p:cNvCxnSpPr>
          <p:nvPr/>
        </p:nvCxnSpPr>
        <p:spPr>
          <a:xfrm>
            <a:off x="5485261" y="2540176"/>
            <a:ext cx="0" cy="3917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4FB451D-9779-4233-BA97-6541C23CF5C4}"/>
              </a:ext>
            </a:extLst>
          </p:cNvPr>
          <p:cNvSpPr txBox="1"/>
          <p:nvPr/>
        </p:nvSpPr>
        <p:spPr>
          <a:xfrm>
            <a:off x="7203441" y="3869611"/>
            <a:ext cx="4494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Il s’agit de créer une base de donnée afin de permette à une entreprise / un employeur d’écrire une recommandation professionnelle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Le rôle de la base de donnée sera d’enregistrer les recommandations et de les afficher sur le site 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sz="1600" dirty="0">
                <a:solidFill>
                  <a:schemeClr val="bg1"/>
                </a:solidFill>
              </a:rPr>
              <a:t>Elle sera liée au formulaire lors de la deuxième session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E62502-A9AA-40C4-B7FF-6319D8FC7A15}"/>
              </a:ext>
            </a:extLst>
          </p:cNvPr>
          <p:cNvSpPr txBox="1"/>
          <p:nvPr/>
        </p:nvSpPr>
        <p:spPr>
          <a:xfrm>
            <a:off x="457200" y="1400332"/>
            <a:ext cx="61569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!</a:t>
            </a:r>
            <a:r>
              <a:rPr lang="fr-FR" dirty="0">
                <a:solidFill>
                  <a:schemeClr val="bg1"/>
                </a:solidFill>
              </a:rPr>
              <a:t>  </a:t>
            </a:r>
            <a:r>
              <a:rPr lang="fr-FR" sz="1600" dirty="0">
                <a:solidFill>
                  <a:schemeClr val="bg1"/>
                </a:solidFill>
              </a:rPr>
              <a:t>la base de donnée sera crée lors de la deuxième session</a:t>
            </a:r>
          </a:p>
          <a:p>
            <a:r>
              <a:rPr lang="fr-FR" sz="1600" dirty="0">
                <a:solidFill>
                  <a:schemeClr val="bg1"/>
                </a:solidFill>
              </a:rPr>
              <a:t>    			(Seule la structure a été réalisée)</a:t>
            </a:r>
          </a:p>
        </p:txBody>
      </p:sp>
    </p:spTree>
    <p:extLst>
      <p:ext uri="{BB962C8B-B14F-4D97-AF65-F5344CB8AC3E}">
        <p14:creationId xmlns:p14="http://schemas.microsoft.com/office/powerpoint/2010/main" val="52969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fr-FR" sz="1800" b="1" dirty="0">
                <a:solidFill>
                  <a:schemeClr val="bg1"/>
                </a:solidFill>
                <a:latin typeface="Calibri Light" panose="020F0302020204030204"/>
              </a:rPr>
              <a:t>D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</a:t>
            </a:r>
            <a:r>
              <a:rPr lang="fr-FR" sz="1800" dirty="0">
                <a:solidFill>
                  <a:schemeClr val="bg1"/>
                </a:solidFill>
              </a:rPr>
              <a:t> GitHub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C34BA0-5998-42FA-BD1A-1187E1B1DAC4}"/>
              </a:ext>
            </a:extLst>
          </p:cNvPr>
          <p:cNvSpPr/>
          <p:nvPr/>
        </p:nvSpPr>
        <p:spPr>
          <a:xfrm>
            <a:off x="1019248" y="3134217"/>
            <a:ext cx="6378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https://github.com/clemenceperrouin/portfolio_clemence_perrouin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DEA5D-E881-4BE7-9FC5-19E4156A1968}"/>
              </a:ext>
            </a:extLst>
          </p:cNvPr>
          <p:cNvSpPr/>
          <p:nvPr/>
        </p:nvSpPr>
        <p:spPr>
          <a:xfrm>
            <a:off x="1067759" y="584830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https://clemenceperrouin.github.io/portfolio_clemence_perrouin/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9103B6-C6FF-4389-8A6D-2885B18426E8}"/>
              </a:ext>
            </a:extLst>
          </p:cNvPr>
          <p:cNvSpPr/>
          <p:nvPr/>
        </p:nvSpPr>
        <p:spPr>
          <a:xfrm>
            <a:off x="2545153" y="2596262"/>
            <a:ext cx="238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Mon dossier sur </a:t>
            </a:r>
            <a:r>
              <a:rPr lang="fr-FR" dirty="0" err="1">
                <a:solidFill>
                  <a:schemeClr val="bg1"/>
                </a:solidFill>
              </a:rPr>
              <a:t>Github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2B4E6-FB66-4F63-95C4-4F5ECAB4610D}"/>
              </a:ext>
            </a:extLst>
          </p:cNvPr>
          <p:cNvSpPr/>
          <p:nvPr/>
        </p:nvSpPr>
        <p:spPr>
          <a:xfrm>
            <a:off x="2593664" y="5207246"/>
            <a:ext cx="2049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Mon site sur </a:t>
            </a:r>
            <a:r>
              <a:rPr lang="fr-FR" dirty="0" err="1">
                <a:solidFill>
                  <a:schemeClr val="bg1"/>
                </a:solidFill>
              </a:rPr>
              <a:t>Github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6EE937-3D4E-40AD-A988-FFD517F52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9" t="21666" r="13124" b="5555"/>
          <a:stretch/>
        </p:blipFill>
        <p:spPr>
          <a:xfrm>
            <a:off x="474626" y="1897728"/>
            <a:ext cx="1952625" cy="11133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9C4DF3-C4FC-4A91-9E2C-D0E94DE5A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5" t="14444" r="4583" b="5278"/>
          <a:stretch/>
        </p:blipFill>
        <p:spPr>
          <a:xfrm>
            <a:off x="457200" y="4390475"/>
            <a:ext cx="1952624" cy="1103242"/>
          </a:xfrm>
          <a:prstGeom prst="rect">
            <a:avLst/>
          </a:prstGeom>
        </p:spPr>
      </p:pic>
      <p:pic>
        <p:nvPicPr>
          <p:cNvPr id="3" name="Image 2" descr="Une image contenant capture d’écran, assis&#10;&#10;Description générée automatiquement">
            <a:extLst>
              <a:ext uri="{FF2B5EF4-FFF2-40B4-BE49-F238E27FC236}">
                <a16:creationId xmlns:a16="http://schemas.microsoft.com/office/drawing/2014/main" id="{89DD7A1C-97D6-4D31-A5BA-540BD7D08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2"/>
          <a:stretch/>
        </p:blipFill>
        <p:spPr>
          <a:xfrm>
            <a:off x="7850826" y="194874"/>
            <a:ext cx="3946728" cy="65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E- RAF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BEB0B-393D-4907-9E7A-3002F54F2C56}"/>
              </a:ext>
            </a:extLst>
          </p:cNvPr>
          <p:cNvSpPr/>
          <p:nvPr/>
        </p:nvSpPr>
        <p:spPr>
          <a:xfrm>
            <a:off x="1970847" y="6979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17-12-2019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019C7B-C3B9-4AC1-B00C-94110BC16835}"/>
              </a:ext>
            </a:extLst>
          </p:cNvPr>
          <p:cNvSpPr txBox="1"/>
          <p:nvPr/>
        </p:nvSpPr>
        <p:spPr>
          <a:xfrm>
            <a:off x="457200" y="2986053"/>
            <a:ext cx="646176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-&gt; Renseignement sur « Portfolio »  </a:t>
            </a:r>
          </a:p>
          <a:p>
            <a:r>
              <a:rPr lang="fr-FR" sz="1600" dirty="0">
                <a:solidFill>
                  <a:schemeClr val="bg1"/>
                </a:solidFill>
              </a:rPr>
              <a:t>(définition, attentes et mise en forme)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-&gt; Recherches de différentes mise en forme de mon site</a:t>
            </a:r>
          </a:p>
          <a:p>
            <a:r>
              <a:rPr lang="fr-FR" sz="1600" dirty="0">
                <a:solidFill>
                  <a:schemeClr val="bg1"/>
                </a:solidFill>
              </a:rPr>
              <a:t>(dessin sur papier)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-&gt; A la suite de ces recherches, création du zoning de mon site </a:t>
            </a:r>
          </a:p>
          <a:p>
            <a:r>
              <a:rPr lang="fr-FR" sz="1600" dirty="0">
                <a:solidFill>
                  <a:schemeClr val="bg1"/>
                </a:solidFill>
              </a:rPr>
              <a:t>(avec paint)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-&gt;  Puis,  réalisation d’un prototype du rendu final de celui-ci</a:t>
            </a:r>
          </a:p>
          <a:p>
            <a:r>
              <a:rPr lang="fr-FR" sz="1600" dirty="0">
                <a:solidFill>
                  <a:schemeClr val="bg1"/>
                </a:solidFill>
              </a:rPr>
              <a:t>(avec adobe XD)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-&gt; Rédaction du RAF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EC900D90-7DE6-418E-8864-B0C8517C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66" y="502808"/>
            <a:ext cx="6580334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B500D58-3CA1-4356-A7C4-40CEA5B777E9}"/>
              </a:ext>
            </a:extLst>
          </p:cNvPr>
          <p:cNvSpPr txBox="1">
            <a:spLocks/>
          </p:cNvSpPr>
          <p:nvPr/>
        </p:nvSpPr>
        <p:spPr>
          <a:xfrm>
            <a:off x="101600" y="194874"/>
            <a:ext cx="3830320" cy="424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II-PREMIERE SESSION  (décembre 2019)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D219204-950E-4418-9BF3-9DE4222C3C40}"/>
              </a:ext>
            </a:extLst>
          </p:cNvPr>
          <p:cNvSpPr txBox="1">
            <a:spLocks/>
          </p:cNvSpPr>
          <p:nvPr/>
        </p:nvSpPr>
        <p:spPr>
          <a:xfrm>
            <a:off x="457200" y="727638"/>
            <a:ext cx="1952625" cy="3333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>
                <a:solidFill>
                  <a:prstClr val="white"/>
                </a:solidFill>
                <a:latin typeface="Calibri Light" panose="020F0302020204030204"/>
              </a:rPr>
              <a:t>E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- RAF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BBEB0B-393D-4907-9E7A-3002F54F2C56}"/>
              </a:ext>
            </a:extLst>
          </p:cNvPr>
          <p:cNvSpPr/>
          <p:nvPr/>
        </p:nvSpPr>
        <p:spPr>
          <a:xfrm>
            <a:off x="1970847" y="6979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18-12-2019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019C7B-C3B9-4AC1-B00C-94110BC16835}"/>
              </a:ext>
            </a:extLst>
          </p:cNvPr>
          <p:cNvSpPr txBox="1"/>
          <p:nvPr/>
        </p:nvSpPr>
        <p:spPr>
          <a:xfrm>
            <a:off x="755887" y="3513164"/>
            <a:ext cx="77927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-&gt; Rédaction du code HTML</a:t>
            </a:r>
            <a:r>
              <a:rPr lang="fr-FR" dirty="0">
                <a:solidFill>
                  <a:prstClr val="white"/>
                </a:solidFill>
              </a:rPr>
              <a:t>/CSS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prstClr val="white"/>
                </a:solidFill>
              </a:rPr>
              <a:t>(sur Visual Studio Code)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dirty="0">
              <a:solidFill>
                <a:prstClr val="white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Accueil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600" dirty="0">
                <a:solidFill>
                  <a:prstClr val="white"/>
                </a:solidFill>
              </a:rPr>
              <a:t>A propos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Compétences-Diplômes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600" dirty="0">
                <a:solidFill>
                  <a:prstClr val="white"/>
                </a:solidFill>
              </a:rPr>
              <a:t>Projets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Contact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prstClr val="white"/>
                </a:solidFill>
              </a:rPr>
              <a:t>-&gt; Rédaction du RAF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996C275-53FE-4775-ABA3-84A22DC2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58" y="619760"/>
            <a:ext cx="6633747" cy="21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326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1630</Words>
  <Application>Microsoft Office PowerPoint</Application>
  <PresentationFormat>Grand écran</PresentationFormat>
  <Paragraphs>278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Roboto-Regular</vt:lpstr>
      <vt:lpstr>Thème Office</vt:lpstr>
      <vt:lpstr>CAMPUS CONTEST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CONTEST</dc:title>
  <dc:creator>Clemence PERROUIN</dc:creator>
  <cp:lastModifiedBy>Clemence PERROUIN</cp:lastModifiedBy>
  <cp:revision>100</cp:revision>
  <dcterms:created xsi:type="dcterms:W3CDTF">2019-12-18T19:32:44Z</dcterms:created>
  <dcterms:modified xsi:type="dcterms:W3CDTF">2020-02-19T21:40:56Z</dcterms:modified>
</cp:coreProperties>
</file>